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7" r:id="rId11"/>
    <p:sldId id="265" r:id="rId12"/>
    <p:sldId id="266" r:id="rId13"/>
    <p:sldId id="267" r:id="rId14"/>
    <p:sldId id="268" r:id="rId15"/>
    <p:sldId id="302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03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04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305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306" r:id="rId48"/>
    <p:sldId id="297" r:id="rId49"/>
    <p:sldId id="298" r:id="rId50"/>
    <p:sldId id="299" r:id="rId51"/>
    <p:sldId id="300" r:id="rId52"/>
    <p:sldId id="30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BED"/>
    <a:srgbClr val="7B628B"/>
    <a:srgbClr val="EDCBC8"/>
    <a:srgbClr val="AF89B1"/>
    <a:srgbClr val="4FC2D0"/>
    <a:srgbClr val="0D1E38"/>
    <a:srgbClr val="60C1D8"/>
    <a:srgbClr val="0E4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984" y="-10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0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0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8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7B628B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7B628B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6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2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1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4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9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E468B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E468B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6A9F-23CE-B943-BC4D-D453D888F8DA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85A21-2B33-424E-823C-F3420618F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7B62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851919"/>
            <a:ext cx="8423211" cy="1251625"/>
          </a:xfrm>
          <a:prstGeom prst="rect">
            <a:avLst/>
          </a:prstGeom>
          <a:solidFill>
            <a:srgbClr val="F2DBED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Research</a:t>
            </a:r>
          </a:p>
          <a:p>
            <a:pPr algn="ctr">
              <a:lnSpc>
                <a:spcPct val="50000"/>
              </a:lnSpc>
            </a:pP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Reflect/Journal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vocabulary journal/reflection should be at least three sentences long. You can use these questions to help get you started. 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/>
              <a:t>What did </a:t>
            </a:r>
            <a:r>
              <a:rPr lang="en-US" sz="2400" dirty="0" smtClean="0"/>
              <a:t>you learn </a:t>
            </a:r>
            <a:r>
              <a:rPr lang="en-US" sz="2400" dirty="0"/>
              <a:t>about the words?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word did </a:t>
            </a:r>
            <a:r>
              <a:rPr lang="en-US" sz="2400" dirty="0" smtClean="0"/>
              <a:t>you not </a:t>
            </a:r>
            <a:r>
              <a:rPr lang="en-US" sz="2400" dirty="0"/>
              <a:t>know prior to this week?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do these words relate to one another?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will knowing these words help </a:t>
            </a:r>
            <a:r>
              <a:rPr lang="en-US" sz="2400" dirty="0" smtClean="0"/>
              <a:t>you succeed </a:t>
            </a:r>
            <a:r>
              <a:rPr lang="en-US" sz="2400" dirty="0"/>
              <a:t>in an academic setting?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Friday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Fridays, we will take a quick test on five vocabulary words from the week. </a:t>
            </a:r>
          </a:p>
          <a:p>
            <a:r>
              <a:rPr lang="en-US" dirty="0" smtClean="0"/>
              <a:t>After the test, you’ll record your score and write down the words you still need to study.</a:t>
            </a:r>
            <a:endParaRPr lang="en-US" dirty="0"/>
          </a:p>
          <a:p>
            <a:r>
              <a:rPr lang="en-US" dirty="0" smtClean="0"/>
              <a:t>As we continue with new words, make sure you go back and revisit the words you still need to learn.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7B62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830927"/>
            <a:ext cx="8423211" cy="1251625"/>
          </a:xfrm>
          <a:prstGeom prst="rect">
            <a:avLst/>
          </a:prstGeom>
          <a:solidFill>
            <a:srgbClr val="F2DBED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Research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7B62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#1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251625"/>
          </a:xfrm>
          <a:prstGeom prst="rect">
            <a:avLst/>
          </a:prstGeom>
          <a:solidFill>
            <a:srgbClr val="F2DBED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Research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Ambiguity</a:t>
            </a:r>
          </a:p>
          <a:p>
            <a:r>
              <a:rPr lang="en-US" dirty="0" smtClean="0"/>
              <a:t>Analyze</a:t>
            </a:r>
          </a:p>
          <a:p>
            <a:r>
              <a:rPr lang="en-US" dirty="0" smtClean="0"/>
              <a:t>Central idea</a:t>
            </a:r>
          </a:p>
          <a:p>
            <a:r>
              <a:rPr lang="en-US" dirty="0" smtClean="0"/>
              <a:t>Citation</a:t>
            </a:r>
          </a:p>
          <a:p>
            <a:r>
              <a:rPr lang="en-US" dirty="0" smtClean="0"/>
              <a:t>Cite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Ambiguity</a:t>
            </a:r>
          </a:p>
          <a:p>
            <a:pPr marL="919163" indent="-349250"/>
            <a:r>
              <a:rPr lang="en-US" dirty="0" smtClean="0"/>
              <a:t>Analyze</a:t>
            </a:r>
          </a:p>
          <a:p>
            <a:pPr marL="919163" indent="-349250"/>
            <a:r>
              <a:rPr lang="en-US" dirty="0" smtClean="0"/>
              <a:t>Central idea</a:t>
            </a:r>
          </a:p>
          <a:p>
            <a:pPr marL="919163" indent="-349250"/>
            <a:r>
              <a:rPr lang="en-US" dirty="0" smtClean="0"/>
              <a:t>Citation</a:t>
            </a:r>
          </a:p>
          <a:p>
            <a:pPr marL="919163" indent="-349250"/>
            <a:r>
              <a:rPr lang="en-US" dirty="0" smtClean="0"/>
              <a:t>Cite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0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Ambiguity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US" sz="5400" dirty="0"/>
              <a:t>uncertainty or inexactness of meaning in language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7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Analyze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study (something) closely and carefully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7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Central idea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the </a:t>
            </a:r>
            <a:r>
              <a:rPr lang="en-US" sz="5400" dirty="0" smtClean="0"/>
              <a:t>main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1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Citation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a reference to a source that provides enough information to allow a reader to retrieve it</a:t>
            </a:r>
          </a:p>
        </p:txBody>
      </p:sp>
    </p:spTree>
    <p:extLst>
      <p:ext uri="{BB962C8B-B14F-4D97-AF65-F5344CB8AC3E}">
        <p14:creationId xmlns:p14="http://schemas.microsoft.com/office/powerpoint/2010/main" val="224391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Academic vocabulary </a:t>
            </a:r>
            <a:r>
              <a:rPr lang="en-US" dirty="0" smtClean="0"/>
              <a:t>refers to words that you will likely encounter in an academic setting.</a:t>
            </a:r>
          </a:p>
          <a:p>
            <a:endParaRPr lang="en-US" dirty="0" smtClean="0"/>
          </a:p>
          <a:p>
            <a:r>
              <a:rPr lang="en-US" b="1" dirty="0" smtClean="0"/>
              <a:t>Academic vocabulary </a:t>
            </a:r>
            <a:r>
              <a:rPr lang="en-US" dirty="0" smtClean="0"/>
              <a:t>shows up in text books, standardized tests, and in instructions for school assignments.</a:t>
            </a:r>
          </a:p>
          <a:p>
            <a:endParaRPr lang="en-US" dirty="0" smtClean="0"/>
          </a:p>
          <a:p>
            <a:r>
              <a:rPr lang="en-US" dirty="0" smtClean="0"/>
              <a:t>The more </a:t>
            </a:r>
            <a:r>
              <a:rPr lang="en-US" b="1" dirty="0" smtClean="0"/>
              <a:t>academic vocabulary </a:t>
            </a:r>
            <a:r>
              <a:rPr lang="en-US" dirty="0" smtClean="0"/>
              <a:t>you know, the more likely you are to be successful in school!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Cite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provide a reference to a source</a:t>
            </a:r>
          </a:p>
        </p:txBody>
      </p:sp>
    </p:spTree>
    <p:extLst>
      <p:ext uri="{BB962C8B-B14F-4D97-AF65-F5344CB8AC3E}">
        <p14:creationId xmlns:p14="http://schemas.microsoft.com/office/powerpoint/2010/main" val="450590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7B62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#2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251625"/>
          </a:xfrm>
          <a:prstGeom prst="rect">
            <a:avLst/>
          </a:prstGeom>
          <a:solidFill>
            <a:srgbClr val="F2DBED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Research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lide2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Evidence</a:t>
            </a:r>
          </a:p>
          <a:p>
            <a:r>
              <a:rPr lang="en-US" dirty="0" smtClean="0"/>
              <a:t>Graphics</a:t>
            </a:r>
          </a:p>
          <a:p>
            <a:r>
              <a:rPr lang="en-US" dirty="0" smtClean="0"/>
              <a:t>Index</a:t>
            </a:r>
          </a:p>
          <a:p>
            <a:r>
              <a:rPr lang="en-US" dirty="0" smtClean="0"/>
              <a:t>Keyword</a:t>
            </a:r>
          </a:p>
          <a:p>
            <a:r>
              <a:rPr lang="en-US" dirty="0" smtClean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654471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Evidence</a:t>
            </a:r>
          </a:p>
          <a:p>
            <a:pPr marL="919163" indent="-349250"/>
            <a:r>
              <a:rPr lang="en-US" dirty="0" smtClean="0"/>
              <a:t>Graphics</a:t>
            </a:r>
          </a:p>
          <a:p>
            <a:pPr marL="919163" indent="-349250"/>
            <a:r>
              <a:rPr lang="en-US" dirty="0" smtClean="0"/>
              <a:t>Index</a:t>
            </a:r>
          </a:p>
          <a:p>
            <a:pPr marL="919163" indent="-349250"/>
            <a:r>
              <a:rPr lang="en-US" dirty="0" smtClean="0"/>
              <a:t>Keyword</a:t>
            </a:r>
          </a:p>
          <a:p>
            <a:pPr marL="919163" indent="-349250"/>
            <a:r>
              <a:rPr lang="en-US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23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Evidence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something which shows that something else exists or is true</a:t>
            </a:r>
          </a:p>
        </p:txBody>
      </p:sp>
    </p:spTree>
    <p:extLst>
      <p:ext uri="{BB962C8B-B14F-4D97-AF65-F5344CB8AC3E}">
        <p14:creationId xmlns:p14="http://schemas.microsoft.com/office/powerpoint/2010/main" val="2876251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Graphics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5400" dirty="0"/>
              <a:t>the use of diagrams in calculation and design</a:t>
            </a:r>
          </a:p>
        </p:txBody>
      </p:sp>
    </p:spTree>
    <p:extLst>
      <p:ext uri="{BB962C8B-B14F-4D97-AF65-F5344CB8AC3E}">
        <p14:creationId xmlns:p14="http://schemas.microsoft.com/office/powerpoint/2010/main" val="409569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Index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 algn="ctr">
              <a:lnSpc>
                <a:spcPct val="120000"/>
              </a:lnSpc>
              <a:buNone/>
            </a:pPr>
            <a:r>
              <a:rPr lang="en-US" sz="5400" dirty="0"/>
              <a:t>I</a:t>
            </a:r>
            <a:r>
              <a:rPr lang="en-US" sz="5400" dirty="0" smtClean="0"/>
              <a:t>n </a:t>
            </a:r>
            <a:r>
              <a:rPr lang="en-US" sz="5400" dirty="0"/>
              <a:t>a book, an alphabetical listing of topics and the pages on which information about them can be found. The index is located at the back of the book.</a:t>
            </a:r>
          </a:p>
        </p:txBody>
      </p:sp>
    </p:spTree>
    <p:extLst>
      <p:ext uri="{BB962C8B-B14F-4D97-AF65-F5344CB8AC3E}">
        <p14:creationId xmlns:p14="http://schemas.microsoft.com/office/powerpoint/2010/main" val="1799595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Keyword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word or concept of great significance</a:t>
            </a:r>
          </a:p>
        </p:txBody>
      </p:sp>
    </p:spTree>
    <p:extLst>
      <p:ext uri="{BB962C8B-B14F-4D97-AF65-F5344CB8AC3E}">
        <p14:creationId xmlns:p14="http://schemas.microsoft.com/office/powerpoint/2010/main" val="1085149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Objective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not influenced by personal feelings or opinions in considering and representing facts</a:t>
            </a:r>
          </a:p>
        </p:txBody>
      </p:sp>
    </p:spTree>
    <p:extLst>
      <p:ext uri="{BB962C8B-B14F-4D97-AF65-F5344CB8AC3E}">
        <p14:creationId xmlns:p14="http://schemas.microsoft.com/office/powerpoint/2010/main" val="1333606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7B62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#3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251625"/>
          </a:xfrm>
          <a:prstGeom prst="rect">
            <a:avLst/>
          </a:prstGeom>
          <a:solidFill>
            <a:srgbClr val="F2DBED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Research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29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0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Focus on Five at a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learn 25 new academic vocabulary terms during this unit. </a:t>
            </a:r>
          </a:p>
          <a:p>
            <a:endParaRPr lang="en-US" dirty="0"/>
          </a:p>
          <a:p>
            <a:r>
              <a:rPr lang="en-US" dirty="0" smtClean="0"/>
              <a:t>However, we will only focus on five words at a time.</a:t>
            </a:r>
          </a:p>
          <a:p>
            <a:endParaRPr lang="en-US" dirty="0"/>
          </a:p>
          <a:p>
            <a:r>
              <a:rPr lang="en-US" dirty="0" smtClean="0"/>
              <a:t>Each week we will have five new words to learn.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Paraphrase</a:t>
            </a:r>
          </a:p>
          <a:p>
            <a:r>
              <a:rPr lang="en-US" dirty="0" smtClean="0"/>
              <a:t>Parenthetical citation</a:t>
            </a:r>
          </a:p>
          <a:p>
            <a:r>
              <a:rPr lang="en-US" dirty="0" smtClean="0"/>
              <a:t>Periodical</a:t>
            </a:r>
          </a:p>
          <a:p>
            <a:r>
              <a:rPr lang="en-US" dirty="0" smtClean="0"/>
              <a:t>Plagiarism</a:t>
            </a:r>
          </a:p>
          <a:p>
            <a:r>
              <a:rPr lang="en-US" dirty="0" smtClean="0"/>
              <a:t>Primary source</a:t>
            </a:r>
          </a:p>
        </p:txBody>
      </p:sp>
    </p:spTree>
    <p:extLst>
      <p:ext uri="{BB962C8B-B14F-4D97-AF65-F5344CB8AC3E}">
        <p14:creationId xmlns:p14="http://schemas.microsoft.com/office/powerpoint/2010/main" val="3388307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Paraphrase</a:t>
            </a:r>
          </a:p>
          <a:p>
            <a:pPr marL="919163" indent="-349250"/>
            <a:r>
              <a:rPr lang="en-US" dirty="0" smtClean="0"/>
              <a:t>Parenthetical citation</a:t>
            </a:r>
          </a:p>
          <a:p>
            <a:pPr marL="919163" indent="-349250"/>
            <a:r>
              <a:rPr lang="en-US" dirty="0" smtClean="0"/>
              <a:t>Periodical</a:t>
            </a:r>
          </a:p>
          <a:p>
            <a:pPr marL="919163" indent="-349250"/>
            <a:r>
              <a:rPr lang="en-US" dirty="0" smtClean="0"/>
              <a:t>Plagiarism</a:t>
            </a:r>
          </a:p>
          <a:p>
            <a:pPr marL="919163" indent="-349250"/>
            <a:r>
              <a:rPr lang="en-US" dirty="0" smtClean="0"/>
              <a:t>Primary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44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Paraphrase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using different words to say the same idea</a:t>
            </a:r>
          </a:p>
        </p:txBody>
      </p:sp>
    </p:spTree>
    <p:extLst>
      <p:ext uri="{BB962C8B-B14F-4D97-AF65-F5344CB8AC3E}">
        <p14:creationId xmlns:p14="http://schemas.microsoft.com/office/powerpoint/2010/main" val="3588205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dirty="0" smtClean="0"/>
              <a:t>Parenthetical citation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citations to original sources that appear in the text of a paper</a:t>
            </a:r>
          </a:p>
        </p:txBody>
      </p:sp>
    </p:spTree>
    <p:extLst>
      <p:ext uri="{BB962C8B-B14F-4D97-AF65-F5344CB8AC3E}">
        <p14:creationId xmlns:p14="http://schemas.microsoft.com/office/powerpoint/2010/main" val="1281488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Periodical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400" dirty="0"/>
              <a:t>A</a:t>
            </a:r>
            <a:r>
              <a:rPr lang="en-US" sz="5400" dirty="0" smtClean="0"/>
              <a:t> </a:t>
            </a:r>
            <a:r>
              <a:rPr lang="en-US" sz="5400" dirty="0"/>
              <a:t>publication issued at regular intervals. Periodicals may be magazines, journals, newspapers, or newsletters</a:t>
            </a:r>
          </a:p>
        </p:txBody>
      </p:sp>
    </p:spTree>
    <p:extLst>
      <p:ext uri="{BB962C8B-B14F-4D97-AF65-F5344CB8AC3E}">
        <p14:creationId xmlns:p14="http://schemas.microsoft.com/office/powerpoint/2010/main" val="310341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Plagiarism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the unattributed use of information that is not considered common knowledge</a:t>
            </a:r>
          </a:p>
        </p:txBody>
      </p:sp>
    </p:spTree>
    <p:extLst>
      <p:ext uri="{BB962C8B-B14F-4D97-AF65-F5344CB8AC3E}">
        <p14:creationId xmlns:p14="http://schemas.microsoft.com/office/powerpoint/2010/main" val="3289540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Primary source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5400" dirty="0"/>
              <a:t>an original source, such as a speech, a diary, a novel, a legislative bill, a laboratory study, a field research report, or an eyewitness account</a:t>
            </a:r>
          </a:p>
        </p:txBody>
      </p:sp>
    </p:spTree>
    <p:extLst>
      <p:ext uri="{BB962C8B-B14F-4D97-AF65-F5344CB8AC3E}">
        <p14:creationId xmlns:p14="http://schemas.microsoft.com/office/powerpoint/2010/main" val="1226025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7B62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#4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251625"/>
          </a:xfrm>
          <a:prstGeom prst="rect">
            <a:avLst/>
          </a:prstGeom>
          <a:solidFill>
            <a:srgbClr val="F2DBED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Research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37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69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</a:p>
          <a:p>
            <a:r>
              <a:rPr lang="en-US" dirty="0" smtClean="0"/>
              <a:t>Search engine</a:t>
            </a:r>
          </a:p>
          <a:p>
            <a:r>
              <a:rPr lang="en-US" dirty="0" smtClean="0"/>
              <a:t>Secondary source</a:t>
            </a:r>
          </a:p>
          <a:p>
            <a:r>
              <a:rPr lang="en-US" dirty="0" smtClean="0"/>
              <a:t>Source</a:t>
            </a:r>
          </a:p>
          <a:p>
            <a:r>
              <a:rPr lang="en-US" dirty="0" smtClean="0"/>
              <a:t>Source card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57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Research</a:t>
            </a:r>
          </a:p>
          <a:p>
            <a:pPr marL="919163" indent="-349250"/>
            <a:r>
              <a:rPr lang="en-US" dirty="0" smtClean="0"/>
              <a:t>Search engine</a:t>
            </a:r>
          </a:p>
          <a:p>
            <a:pPr marL="919163" indent="-349250"/>
            <a:r>
              <a:rPr lang="en-US" dirty="0" smtClean="0"/>
              <a:t>Secondary source</a:t>
            </a:r>
          </a:p>
          <a:p>
            <a:pPr marL="919163" indent="-349250"/>
            <a:r>
              <a:rPr lang="en-US" dirty="0" smtClean="0"/>
              <a:t>Source</a:t>
            </a:r>
          </a:p>
          <a:p>
            <a:pPr marL="919163" indent="-349250"/>
            <a:r>
              <a:rPr lang="en-US" dirty="0" smtClean="0"/>
              <a:t>Source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Our Week in Academic Vocabulary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Monday</a:t>
            </a:r>
            <a:r>
              <a:rPr lang="en-US" dirty="0"/>
              <a:t>:</a:t>
            </a:r>
            <a:r>
              <a:rPr lang="en-US" dirty="0" smtClean="0"/>
              <a:t> Introduce the words.</a:t>
            </a:r>
          </a:p>
          <a:p>
            <a:r>
              <a:rPr lang="en-US" b="1" dirty="0" smtClean="0"/>
              <a:t>Tuesday</a:t>
            </a:r>
            <a:r>
              <a:rPr lang="en-US" dirty="0"/>
              <a:t>:</a:t>
            </a:r>
            <a:r>
              <a:rPr lang="en-US" dirty="0" smtClean="0"/>
              <a:t> Draw it out. </a:t>
            </a:r>
          </a:p>
          <a:p>
            <a:r>
              <a:rPr lang="en-US" b="1" dirty="0" smtClean="0"/>
              <a:t>Wednesday</a:t>
            </a:r>
            <a:r>
              <a:rPr lang="en-US" dirty="0"/>
              <a:t>:</a:t>
            </a:r>
            <a:r>
              <a:rPr lang="en-US" dirty="0" smtClean="0"/>
              <a:t> Word Web Wednesday! </a:t>
            </a:r>
          </a:p>
          <a:p>
            <a:r>
              <a:rPr lang="en-US" b="1" dirty="0" smtClean="0"/>
              <a:t>Thursday</a:t>
            </a:r>
            <a:r>
              <a:rPr lang="en-US" dirty="0"/>
              <a:t>:</a:t>
            </a:r>
            <a:r>
              <a:rPr lang="en-US" dirty="0" smtClean="0"/>
              <a:t> Reflect about the words.</a:t>
            </a:r>
          </a:p>
          <a:p>
            <a:r>
              <a:rPr lang="en-US" b="1" dirty="0" smtClean="0"/>
              <a:t>Friday</a:t>
            </a:r>
            <a:r>
              <a:rPr lang="en-US" dirty="0"/>
              <a:t>:</a:t>
            </a:r>
            <a:r>
              <a:rPr lang="en-US" dirty="0" smtClean="0"/>
              <a:t> Quiz time!</a:t>
            </a:r>
          </a:p>
          <a:p>
            <a:r>
              <a:rPr lang="en-US" b="1" dirty="0" smtClean="0"/>
              <a:t>End of the unit</a:t>
            </a:r>
            <a:r>
              <a:rPr lang="en-US" dirty="0" smtClean="0"/>
              <a:t>: We will review </a:t>
            </a:r>
            <a:r>
              <a:rPr lang="en-US" b="1" dirty="0" smtClean="0"/>
              <a:t>ALL 25 </a:t>
            </a:r>
            <a:r>
              <a:rPr lang="en-US" dirty="0" smtClean="0"/>
              <a:t>of the academic words you’ve learned.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73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Research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the activity of getting information about a subject</a:t>
            </a:r>
          </a:p>
        </p:txBody>
      </p:sp>
    </p:spTree>
    <p:extLst>
      <p:ext uri="{BB962C8B-B14F-4D97-AF65-F5344CB8AC3E}">
        <p14:creationId xmlns:p14="http://schemas.microsoft.com/office/powerpoint/2010/main" val="1758561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Search engine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 platform that allows users to search for material </a:t>
            </a:r>
          </a:p>
        </p:txBody>
      </p:sp>
    </p:spTree>
    <p:extLst>
      <p:ext uri="{BB962C8B-B14F-4D97-AF65-F5344CB8AC3E}">
        <p14:creationId xmlns:p14="http://schemas.microsoft.com/office/powerpoint/2010/main" val="65938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Secondary source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 algn="ctr">
              <a:lnSpc>
                <a:spcPct val="120000"/>
              </a:lnSpc>
              <a:buNone/>
            </a:pPr>
            <a:r>
              <a:rPr lang="en-US" sz="5400" dirty="0"/>
              <a:t>A</a:t>
            </a:r>
            <a:r>
              <a:rPr lang="en-US" sz="5400" dirty="0" smtClean="0"/>
              <a:t> </a:t>
            </a:r>
            <a:r>
              <a:rPr lang="en-US" sz="5400" dirty="0"/>
              <a:t>source that comments on, analyzes, or otherwise relies on primary sources. An article in a newspaper that reports on a scientific discovery or a book that analyzes a writer’s work is a secondary </a:t>
            </a:r>
            <a:r>
              <a:rPr lang="en-US" sz="5400" dirty="0" smtClean="0"/>
              <a:t>source.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55644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Source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researched data for use in a report</a:t>
            </a:r>
          </a:p>
        </p:txBody>
      </p:sp>
    </p:spTree>
    <p:extLst>
      <p:ext uri="{BB962C8B-B14F-4D97-AF65-F5344CB8AC3E}">
        <p14:creationId xmlns:p14="http://schemas.microsoft.com/office/powerpoint/2010/main" val="3010364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Source card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note cards that cite each source exactly as you will use them on your </a:t>
            </a:r>
            <a:r>
              <a:rPr lang="en-US" sz="5400" dirty="0" smtClean="0"/>
              <a:t>Works Cited </a:t>
            </a:r>
            <a:r>
              <a:rPr lang="en-US" sz="5400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607266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7B62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#5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251625"/>
          </a:xfrm>
          <a:prstGeom prst="rect">
            <a:avLst/>
          </a:prstGeom>
          <a:solidFill>
            <a:srgbClr val="F2DBED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Words about Research</a:t>
            </a: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lide4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6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Subjective</a:t>
            </a:r>
          </a:p>
          <a:p>
            <a:r>
              <a:rPr lang="en-US" dirty="0" smtClean="0"/>
              <a:t>Summarize</a:t>
            </a:r>
          </a:p>
          <a:p>
            <a:r>
              <a:rPr lang="en-US" dirty="0" smtClean="0"/>
              <a:t>Supporting detail</a:t>
            </a:r>
          </a:p>
          <a:p>
            <a:r>
              <a:rPr lang="en-US" dirty="0" smtClean="0"/>
              <a:t>Thesis</a:t>
            </a:r>
          </a:p>
          <a:p>
            <a:r>
              <a:rPr lang="en-US" dirty="0" smtClean="0"/>
              <a:t>Works Cited page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8892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Subjective</a:t>
            </a:r>
          </a:p>
          <a:p>
            <a:pPr marL="919163" indent="-349250"/>
            <a:r>
              <a:rPr lang="en-US" dirty="0" smtClean="0"/>
              <a:t>Summarize</a:t>
            </a:r>
          </a:p>
          <a:p>
            <a:pPr marL="919163" indent="-349250"/>
            <a:r>
              <a:rPr lang="en-US" dirty="0" smtClean="0"/>
              <a:t>Supporting detail</a:t>
            </a:r>
          </a:p>
          <a:p>
            <a:pPr marL="919163" indent="-349250"/>
            <a:r>
              <a:rPr lang="en-US" dirty="0" smtClean="0"/>
              <a:t>Thesis</a:t>
            </a:r>
          </a:p>
          <a:p>
            <a:pPr marL="919163" indent="-349250"/>
            <a:r>
              <a:rPr lang="en-US" dirty="0" smtClean="0"/>
              <a:t>Works Cited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5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Subjective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based on or influenced by personal feelings, tastes, or opinions</a:t>
            </a:r>
          </a:p>
        </p:txBody>
      </p:sp>
    </p:spTree>
    <p:extLst>
      <p:ext uri="{BB962C8B-B14F-4D97-AF65-F5344CB8AC3E}">
        <p14:creationId xmlns:p14="http://schemas.microsoft.com/office/powerpoint/2010/main" val="1609286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Summarize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to provide a brief statement of the main points</a:t>
            </a:r>
          </a:p>
        </p:txBody>
      </p:sp>
    </p:spTree>
    <p:extLst>
      <p:ext uri="{BB962C8B-B14F-4D97-AF65-F5344CB8AC3E}">
        <p14:creationId xmlns:p14="http://schemas.microsoft.com/office/powerpoint/2010/main" val="212175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Mondays, we will take a quick pretest on five new vocabulary words. </a:t>
            </a:r>
          </a:p>
          <a:p>
            <a:r>
              <a:rPr lang="en-US" dirty="0" smtClean="0"/>
              <a:t>Then, we will go over each word. </a:t>
            </a:r>
            <a:endParaRPr lang="en-US" dirty="0"/>
          </a:p>
          <a:p>
            <a:r>
              <a:rPr lang="en-US" dirty="0" smtClean="0"/>
              <a:t>You’ll write the words and their definitions on your weekly handout.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9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Supporting detail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information provided that supports the topic sentence or thesis</a:t>
            </a:r>
          </a:p>
        </p:txBody>
      </p:sp>
    </p:spTree>
    <p:extLst>
      <p:ext uri="{BB962C8B-B14F-4D97-AF65-F5344CB8AC3E}">
        <p14:creationId xmlns:p14="http://schemas.microsoft.com/office/powerpoint/2010/main" val="188352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Thesis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a main idea or an underlying meaning of a literary work that may be stated directly or indirectly</a:t>
            </a:r>
          </a:p>
        </p:txBody>
      </p:sp>
    </p:spTree>
    <p:extLst>
      <p:ext uri="{BB962C8B-B14F-4D97-AF65-F5344CB8AC3E}">
        <p14:creationId xmlns:p14="http://schemas.microsoft.com/office/powerpoint/2010/main" val="1768191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Works Cited page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an alphabetized list of sources, which appears at the end of your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272160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Tuesday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Tuesdays, we will take a few minutes to review the words. </a:t>
            </a:r>
          </a:p>
          <a:p>
            <a:r>
              <a:rPr lang="en-US" dirty="0" smtClean="0"/>
              <a:t>During this time, you’ll draw a quick visual representation for each word. </a:t>
            </a:r>
            <a:endParaRPr lang="en-US" dirty="0"/>
          </a:p>
          <a:p>
            <a:r>
              <a:rPr lang="en-US" dirty="0" smtClean="0"/>
              <a:t>The drawings do not need to be perfect. Anything that helps you associate the word to the definition will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Wednesday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Wednesdays, we will take a few minutes to review the words. </a:t>
            </a:r>
          </a:p>
          <a:p>
            <a:r>
              <a:rPr lang="en-US" dirty="0" smtClean="0"/>
              <a:t>During this time, you’ll create a word web for each word. </a:t>
            </a:r>
            <a:endParaRPr lang="en-US" dirty="0"/>
          </a:p>
          <a:p>
            <a:r>
              <a:rPr lang="en-US" dirty="0" smtClean="0"/>
              <a:t>A word web is a graphic representation containing words. You’ll write words that have similar meanings and words that are associated with the vocabulary term on your paper.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1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933" y="642367"/>
            <a:ext cx="7970663" cy="554771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E46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3932" y="642367"/>
            <a:ext cx="797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Lemon/Milk"/>
                <a:cs typeface="Lemon/Milk"/>
              </a:rPr>
              <a:t>Word Web Example</a:t>
            </a:r>
            <a:endParaRPr lang="en-US" sz="3600" dirty="0"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8785" y="3092366"/>
            <a:ext cx="3868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Lemon/Milk light"/>
                <a:cs typeface="Lemon/Milk light"/>
              </a:rPr>
              <a:t>vocabulary</a:t>
            </a:r>
            <a:endParaRPr lang="en-US" sz="4400" dirty="0">
              <a:latin typeface="Lemon/Milk light"/>
              <a:cs typeface="Lemon/Milk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85296" y="2511072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08716" y="3992004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85296" y="4144404"/>
            <a:ext cx="583932" cy="4388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167845" y="2562169"/>
            <a:ext cx="510939" cy="5009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7262" y="4803155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words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3401" y="445918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terms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7262" y="212330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538" y="2119459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language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125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Thursday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Thursdays, we will take a few minutes to review the words. </a:t>
            </a:r>
          </a:p>
          <a:p>
            <a:r>
              <a:rPr lang="en-US" dirty="0" smtClean="0"/>
              <a:t>During this time, you’ll look over all of the work from the week and write a brief reflection about what you learned. </a:t>
            </a:r>
            <a:endParaRPr lang="en-US" dirty="0"/>
          </a:p>
          <a:p>
            <a:r>
              <a:rPr lang="en-US" dirty="0" smtClean="0"/>
              <a:t>Your reflection should be at least three sentences long and contain some of the vocabulary 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0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1077</Words>
  <Application>Microsoft Macintosh PowerPoint</Application>
  <PresentationFormat>On-screen Show (4:3)</PresentationFormat>
  <Paragraphs>182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About Academic Vocabulary</vt:lpstr>
      <vt:lpstr>Focus on Five at a Time</vt:lpstr>
      <vt:lpstr>Our Week in Academic Vocabulary</vt:lpstr>
      <vt:lpstr>Monday</vt:lpstr>
      <vt:lpstr>Tuesday</vt:lpstr>
      <vt:lpstr>Wednesday</vt:lpstr>
      <vt:lpstr>PowerPoint Presentation</vt:lpstr>
      <vt:lpstr>Thursday</vt:lpstr>
      <vt:lpstr>Reflect/Journal</vt:lpstr>
      <vt:lpstr>Friday</vt:lpstr>
      <vt:lpstr>PowerPoint Presentation</vt:lpstr>
      <vt:lpstr>PowerPoint Presentation</vt:lpstr>
      <vt:lpstr>Week #1 Words</vt:lpstr>
      <vt:lpstr>Week #1 Pretest</vt:lpstr>
      <vt:lpstr>Ambiguity</vt:lpstr>
      <vt:lpstr>Analyze</vt:lpstr>
      <vt:lpstr>Central idea</vt:lpstr>
      <vt:lpstr>Citation</vt:lpstr>
      <vt:lpstr>Cite </vt:lpstr>
      <vt:lpstr>PowerPoint Presentation</vt:lpstr>
      <vt:lpstr>Week #2 Words</vt:lpstr>
      <vt:lpstr>Week #2 Pretest</vt:lpstr>
      <vt:lpstr>Evidence</vt:lpstr>
      <vt:lpstr>Graphics</vt:lpstr>
      <vt:lpstr>Index</vt:lpstr>
      <vt:lpstr>Keyword</vt:lpstr>
      <vt:lpstr>Objective</vt:lpstr>
      <vt:lpstr>PowerPoint Presentation</vt:lpstr>
      <vt:lpstr>Week #3 Words</vt:lpstr>
      <vt:lpstr>Week #3 Pretest</vt:lpstr>
      <vt:lpstr>Paraphrase</vt:lpstr>
      <vt:lpstr>Parenthetical citation</vt:lpstr>
      <vt:lpstr>Periodical</vt:lpstr>
      <vt:lpstr>Plagiarism</vt:lpstr>
      <vt:lpstr>Primary source</vt:lpstr>
      <vt:lpstr>PowerPoint Presentation</vt:lpstr>
      <vt:lpstr>Week #4 Words</vt:lpstr>
      <vt:lpstr>Week #4 Pretest</vt:lpstr>
      <vt:lpstr>Research</vt:lpstr>
      <vt:lpstr>Search engine</vt:lpstr>
      <vt:lpstr>Secondary source</vt:lpstr>
      <vt:lpstr>Source</vt:lpstr>
      <vt:lpstr>Source card</vt:lpstr>
      <vt:lpstr>PowerPoint Presentation</vt:lpstr>
      <vt:lpstr>Week #5 Words</vt:lpstr>
      <vt:lpstr>Week #5 Pretest</vt:lpstr>
      <vt:lpstr>Subjective</vt:lpstr>
      <vt:lpstr>Summarize</vt:lpstr>
      <vt:lpstr>Supporting detail</vt:lpstr>
      <vt:lpstr>Thesis</vt:lpstr>
      <vt:lpstr>Works Cited page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Schneider</dc:creator>
  <cp:lastModifiedBy>Christina Schneider</cp:lastModifiedBy>
  <cp:revision>28</cp:revision>
  <dcterms:created xsi:type="dcterms:W3CDTF">2020-08-22T21:23:51Z</dcterms:created>
  <dcterms:modified xsi:type="dcterms:W3CDTF">2020-09-06T22:18:10Z</dcterms:modified>
</cp:coreProperties>
</file>